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91" r:id="rId3"/>
    <p:sldId id="294" r:id="rId4"/>
    <p:sldId id="282" r:id="rId5"/>
    <p:sldId id="283" r:id="rId6"/>
    <p:sldId id="276" r:id="rId7"/>
    <p:sldId id="264" r:id="rId8"/>
    <p:sldId id="261" r:id="rId9"/>
    <p:sldId id="263" r:id="rId10"/>
    <p:sldId id="265" r:id="rId11"/>
    <p:sldId id="292" r:id="rId12"/>
    <p:sldId id="287" r:id="rId13"/>
    <p:sldId id="288" r:id="rId14"/>
    <p:sldId id="289" r:id="rId15"/>
    <p:sldId id="290" r:id="rId16"/>
    <p:sldId id="295" r:id="rId17"/>
    <p:sldId id="297" r:id="rId18"/>
    <p:sldId id="298" r:id="rId19"/>
    <p:sldId id="262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75C9-BAB8-4088-938C-08CFB272AAC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BD420-0214-40FB-B527-03BC5BF04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22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7953548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95354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microcalcification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(CMA) </a:t>
            </a:r>
            <a:r>
              <a:rPr lang="en-US" sz="1200" b="1" dirty="0" smtClean="0"/>
              <a:t>Reliable methods for predicting myocardial infarction (MI) in patients with obstructive coronary artery disease (CAD) are lacking. A previous retrospective post-hoc analysis suggested that non-invasive assessment of coronary plaque activity may be an effective way to determine the risk of MI in patients with CAD.</a:t>
            </a:r>
            <a:r>
              <a:rPr lang="en-US" sz="1200" b="1" baseline="30000" dirty="0" smtClean="0"/>
              <a:t>1 </a:t>
            </a:r>
            <a:r>
              <a:rPr lang="en-US" sz="1200" dirty="0" smtClean="0"/>
              <a:t>In a Hot Line session yesterday, Professor David Newby (University of Edinburgh - Edinburgh, UK) presented results from the PRE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FFIR trial, the first multicentre international study to prospectively investigate whether non-invasive assessment of coronary atherosclerotic activity predicts recurrent cardiac events following MI.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(Second Manifestations of Arterial Disease)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4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microcalcification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(CMA) </a:t>
            </a:r>
            <a:r>
              <a:rPr lang="en-US" sz="1200" b="1" dirty="0" smtClean="0"/>
              <a:t>Reliable methods for predicting myocardial infarction (MI) in patients with obstructive coronary artery disease (CAD) are lacking. A previous retrospective post-hoc analysis suggested that non-invasive assessment of coronary plaque activity may be an effective way to determine the risk of MI in patients with CAD.</a:t>
            </a:r>
            <a:r>
              <a:rPr lang="en-US" sz="1200" b="1" baseline="30000" dirty="0" smtClean="0"/>
              <a:t>1 </a:t>
            </a:r>
            <a:r>
              <a:rPr lang="en-US" sz="1200" dirty="0" smtClean="0"/>
              <a:t>In a Hot Line session yesterday, Professor David Newby (University of Edinburgh - Edinburgh, UK) presented results from the PRE</a:t>
            </a:r>
            <a:r>
              <a:rPr lang="en-US" sz="1200" baseline="30000" dirty="0" smtClean="0"/>
              <a:t>18</a:t>
            </a:r>
            <a:r>
              <a:rPr lang="en-US" sz="1200" dirty="0" smtClean="0"/>
              <a:t>FFIR trial, the first multicentre international study to prospectively investigate whether non-invasive assessment of coronary atherosclerotic activity predicts recurrent cardiac events following MI.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39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Focal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in patients with myocardial infarction and stable angina. A patient with acute ST-segment elevation myocardial infarction with (a) proximal occlusion (red arrow) of the left anterior descending artery on invasive coronary angiography and (b) intense focal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(tissue-to-background ratios, culprit 2.27 vs. reference segment 1.09 (108% increase)) uptake (yellow-red) at the site of the culprit plaque (red arrow) on the combined PET and CT. A patient with anterior non-ST-segment elevation MI with (c) culprit (red arrow; left anterior descending artery) and bystander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nonculprit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(white arrow; circumflex artery) lesions on invasive coronary angiography that were both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stented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index admission. Only the culprit lesion had increased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uptake (tissue-to-background ratios, culprit 2.03 vs. reference segment 1.08 (88% increase)) on PET-CT (d) after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percutaneous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coronary intervention. In a patient with stable angina with previous coronary artery bypass grafting, (e) invasive coronary angiography showed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nonobstructive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 in the right coronary artery. (f) Corresponding PET-CT scan showed a region of increased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activity (positive lesion, red line) in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midright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coronary artery (tissue-to-background ratio, 3.13) and a region without increased uptake in the proximal vessel (negative lesion, yellow line). This figure was originally published in the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Lancet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under the Creative Commons Attribution 4.0 International License (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http://creativecommons.org/licenses/by/4.0/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(data from Joshi et al.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20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]).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Go to other sections in this page"/>
              </a:rPr>
              <a:t>Go to: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Current Methods of Measuring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Uptake and Their Limitations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different quantification techniques of coronary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uptake have been proposed, one evaluating the whole-heart uptake (global coronary method) and another focusing on the uptake within the coronary arteries (coronary-specific method). The global coronary method employs a whole-heart segmentation, with manual delineation of the cardiac silhouette on consecutive axial slices of fused PET/CT images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24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This method of coronary analysis was first described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Beheshti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in a retrospective study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oncological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25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The global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activity can be calculated using a volume-corrected summation of the mean standardized uptake value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SUVmean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 each of the regions of interest drawn on consecutive images. A different approach evaluating the uptake in individual coronary plaques (coronary-specific method) was proposed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and later refined by Joshi et al.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19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20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This technique relies on the identification of coronary lesions with focal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uptake, employing coronary CT angiography to visually identify atherosclerotic plaques. Regardless of the method utilized for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assessment, the detected radiotracer activity in an atherosclerotic plaque is affected by the blood pool activity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26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To offset this phenomenon rather than reporting crude maximum standardized uptake values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SUVmax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researchers have adjusted for blood pool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activity, providing a maximum target-to-background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TBRmax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output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TBRmax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 = maximum SUV of the lesion/mean SUV obtained in the background blood pool). The calculation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TBRmax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however, is affected by the changes in the background blood pool activity which has been shown to change over a 2-hour period ranging from 1-hour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postinjection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3-hour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postinjection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while coronary lesion uptake remains consistent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27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To correct for variations in injection-to-scan delays, Lassen et al. have proposed to use a background blood pool correction factor that improves test-retest reproducibility measures of TBR in patient cohorts where small variations in injection-to-scan delays are possible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28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64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3-dimensional rendering of coronary CT angiography with superimposed tubular whole-vessel volumes of interest (light green) employed for evaluation of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F-sodium fluoride uptake (blue and red). Despite the relatively lower tissue-to-background ratio maximum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TBRmax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due to multiple foci of increased 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F-NaF activity, the 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microcalcification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(CMA) in the right coronary artery (RCA) is only moderately lower than that in the left anterior descending (LAD) coronary artery which presented with a very high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TBRmax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Reprinted by permission from Springer Nature: EJNMMI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Kwiecinski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[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61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]). 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microcalcification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(CMA)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3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рекомендациях США по контролю уровня холестерина 2018 г. рекомендуется дополнительная </a:t>
            </a:r>
            <a:r>
              <a:rPr lang="ru-RU" sz="1200" dirty="0" err="1" smtClean="0"/>
              <a:t>гиполипидемическая</a:t>
            </a:r>
            <a:r>
              <a:rPr lang="ru-RU" sz="1200" dirty="0" smtClean="0"/>
              <a:t> терапия для вторичной профилактики у пациентов с холестерином </a:t>
            </a:r>
            <a:r>
              <a:rPr lang="ru-RU" sz="1200" dirty="0" err="1" smtClean="0"/>
              <a:t>липопротеинов</a:t>
            </a:r>
            <a:r>
              <a:rPr lang="ru-RU" sz="1200" dirty="0" smtClean="0"/>
              <a:t> низкой плотности ≥70 мг/дл или холестерином </a:t>
            </a:r>
            <a:r>
              <a:rPr lang="ru-RU" sz="1200" dirty="0" err="1" smtClean="0"/>
              <a:t>липопротеинов</a:t>
            </a:r>
            <a:r>
              <a:rPr lang="ru-RU" sz="1200" dirty="0" smtClean="0"/>
              <a:t> низкой плотности ≥100 мг/дл, несмотря на максимально переносимую терапию </a:t>
            </a:r>
            <a:r>
              <a:rPr lang="ru-RU" sz="1200" dirty="0" err="1" smtClean="0"/>
              <a:t>статинами</a:t>
            </a:r>
            <a:r>
              <a:rPr lang="ru-RU" sz="1200" dirty="0" smtClean="0"/>
              <a:t>. Такие пациенты относятся к группе очень высокого риска (VHR) на основании наличия в анамнезе &gt; 1 крупного атеросклеротического </a:t>
            </a:r>
            <a:r>
              <a:rPr lang="ru-RU" sz="1200" dirty="0" err="1" smtClean="0"/>
              <a:t>сердечно-сосудистого</a:t>
            </a:r>
            <a:r>
              <a:rPr lang="ru-RU" sz="1200" dirty="0" smtClean="0"/>
              <a:t> заболевания </a:t>
            </a:r>
            <a:r>
              <a:rPr lang="en-US" sz="1200" dirty="0" smtClean="0"/>
              <a:t>atherosclerotic cardiovascular disease </a:t>
            </a:r>
            <a:r>
              <a:rPr lang="ru-RU" sz="1200" dirty="0" smtClean="0"/>
              <a:t>(ASCVD) или одного случая ASCVD и нескольких состояний высокого риска.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adverse cardiovascular events occurred in 14.4% of placebo-treated patients at VHR versus 5.6% of those not at VHR. In the VHR category, major adverse cardiovascular events occurred in 20.4% with multiple prior ASCVD events versus 10.7% with 1 ASCVD event and multiple high-risk conditions.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Alirocumab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associated with consistent relative risk reductions in both risk categories (hazard ratio=0.84 for VHR; hazard ratio=0.86 for not VHR;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=0.820) and by stratification within the VHR group (hazard ratio=0.86 for multiple prior ASCVD events; hazard ratio=0.82 for 1 major ASCVD event and multiple high-risk conditions;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=0.672). The absolute risk reduction for major adverse cardiovascular events with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alirocumab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numerically greater (but not statistically different) in the VHR group versus those not at VHR (2.1% versus 0.8%;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=0.095) and among patients at VHR with multiple prior ASCVD events versus a single prior ASCVD event (2.4% versus 1.8%;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=0.661).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2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high-risk categorization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substratification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very high-risk patients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ASCVD indicates major atherosclerotic cardiovascular disease; LDL-C, low-density lipoprotein cholesterol; RF, risk factor; and VHR, very high risk.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20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frequency of MACE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all-cause death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MACE indicates major adverse cardiovascular event; and VHR, very high risk.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102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group rates represent the expected number of events per 100 patients for total nonfatal MACE and all-cause death events based on mean cumulative function estimates at 4 years; the total number of events observed are in parentheses. Treatment HRs and associated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interval)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high-risk categorization by treatment assignment interaction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value are from marginal Cox regression models.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Accrual of events per 100 patients. The expected number of nonfatal MACE and all-cause death events per 100 patients in the placebo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alirocumab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groups at 4 years were 29.9 and 25.1, respectively, for patients classified as very high risk and 9.9 and 8.3, respectively, for patients classified as not very high risk. HR indicates hazard ratio; and MACE, major adverse cardiovascular event.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86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MACE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all-cause death 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An LDL-C value of 100 mg/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equates to 2.6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/L. ACS indicates acute coronary syndrome; ARR, absolute risk reduction; ASCVD, major atherosclerotic cardiovascular disease; LDL-C, low-density lipoprotein cholesterol; MACE, major adverse cardiovascular event; RF, risk factor; RRR, relative risk reduction; and VHR, very high risk.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D420-0214-40FB-B527-03BC5BF045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52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Zafeiropoulos+S&amp;cauthor_id=328285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?term=Zafeiropoulos+S&amp;cauthor_id=3282852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1/CIRCULATIONAHA.116.021314" TargetMode="External"/><Relationship Id="rId2" Type="http://schemas.openxmlformats.org/officeDocument/2006/relationships/hyperlink" Target="https://pubmed.ncbi.nlm.nih.gov/?term=Kaasenbrood+L&amp;cauthor_id=276828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z-Latn-A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Təkrarlanan koronar hadisələrin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az-Latn-A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idarə olunması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Elman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Zaur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az-Latn-AZ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ğlu Ələkbərov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sindromdan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ərzində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CV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ölüm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tezliyi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faktorları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tədqiqatın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nəticələri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İlkin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nöqtənin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tezliyi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33,4%,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bunlardan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xəstəxanadan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çıxdıqdan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- 40,9%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ildən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- 6,4%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110000"/>
              </a:lnSpc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əstəxanadan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çıxdıqdan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birinci il ərzində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ÜDH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ildən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az-Latn-AZ" sz="1700" dirty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hadisələrlə m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üqayisədə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əfə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 olmuşdur. </a:t>
            </a: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qruplar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ilkin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nöqtə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hadisə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lərinin tezliyi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TRS ≥ 4 (56,7%)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TRS ≥ 4 (47,9%)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revaskulyarizasiya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qeyri-revaskulyar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Mİ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ən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olmuşdur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</a:t>
            </a:r>
            <a:endParaRPr lang="az-Latn-AZ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spc="-1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1100" spc="-1" dirty="0" smtClean="0">
                <a:solidFill>
                  <a:srgbClr val="000000"/>
                </a:solidFill>
                <a:latin typeface="Arial"/>
              </a:rPr>
              <a:t>Dylan L. Steen. Journal of the American Heart Association. Event Rates and Risk Factors for Recurrent Cardiovascular Events and Mortality in a Contemporary Post Acute Coronary Syndrome Population Representing 239 234 Patients During 2005 to 2018 in the United States, Volume: 11, Issue: 9, DOI: (10.1161/JAHA.121.022198)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Xolester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inin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idarə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edilməsi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sindromlardan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alirokumab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müalicəsi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əlaqəsi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üzrə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ACC/A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təlimatlarından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edərək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təsnifatı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(2.8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86808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Tədqiqata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18924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iştirakçı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daxil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idi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çox yüksək riski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(ÇYR)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11935 (63,1%)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4450 (37,3%) –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öncə olan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neçə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ateroskleroz mənşəli ÜDH-ri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7485 (62,7%) -1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böyuk ÜDH və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çoxsaylı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YR vəziyyəti</a:t>
            </a: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az-Latn-AZ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lasebo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 (ÜDH)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ÇYR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olanlarda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- 14,4%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ÜDH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ÇYR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yanlarda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- 5,6%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ÇYR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öncə olan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neçə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ateroskleroz məşəli ÜDH-ri -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20,4%</a:t>
            </a:r>
            <a:endParaRPr lang="az-Latn-AZ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 ÇYR -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böyuk və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çoxsaylı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YR vəziyyəti  olanlarda -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10,7%-</a:t>
            </a:r>
            <a:r>
              <a:rPr lang="az-Latn-AZ" sz="17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        </a:t>
            </a:r>
            <a:r>
              <a:rPr lang="az-Latn-AZ" sz="1400" dirty="0" smtClean="0"/>
              <a:t>Y</a:t>
            </a:r>
            <a:r>
              <a:rPr lang="en-US" sz="1400" dirty="0" smtClean="0"/>
              <a:t>R - </a:t>
            </a:r>
            <a:r>
              <a:rPr lang="en-US" sz="1400" dirty="0" err="1" smtClean="0"/>
              <a:t>yüksək</a:t>
            </a:r>
            <a:r>
              <a:rPr lang="en-US" sz="1400" dirty="0" smtClean="0"/>
              <a:t> risk; </a:t>
            </a:r>
            <a:r>
              <a:rPr lang="az-Latn-AZ" sz="1400" dirty="0" smtClean="0"/>
              <a:t>ÇY</a:t>
            </a:r>
            <a:r>
              <a:rPr lang="en-US" sz="1400" dirty="0" smtClean="0"/>
              <a:t>R - </a:t>
            </a:r>
            <a:r>
              <a:rPr lang="en-US" sz="1400" dirty="0" err="1" smtClean="0"/>
              <a:t>çox</a:t>
            </a:r>
            <a:r>
              <a:rPr lang="en-US" sz="1400" dirty="0" smtClean="0"/>
              <a:t> </a:t>
            </a:r>
            <a:r>
              <a:rPr lang="en-US" sz="1400" dirty="0" err="1" smtClean="0"/>
              <a:t>yüksək</a:t>
            </a:r>
            <a:r>
              <a:rPr lang="en-US" sz="1400" dirty="0" smtClean="0"/>
              <a:t> risk; </a:t>
            </a:r>
            <a:r>
              <a:rPr lang="az-Latn-AZ" sz="1400" dirty="0" smtClean="0"/>
              <a:t>ÜDH-</a:t>
            </a:r>
            <a:r>
              <a:rPr lang="en-US" sz="1400" dirty="0" smtClean="0"/>
              <a:t> </a:t>
            </a:r>
            <a:r>
              <a:rPr lang="en-US" sz="1400" dirty="0" err="1" smtClean="0"/>
              <a:t>ürək-damar</a:t>
            </a:r>
            <a:r>
              <a:rPr lang="en-US" sz="1400" dirty="0" smtClean="0"/>
              <a:t> </a:t>
            </a:r>
            <a:r>
              <a:rPr lang="en-US" sz="1400" dirty="0" err="1" smtClean="0"/>
              <a:t>hadisələri</a:t>
            </a:r>
            <a:r>
              <a:rPr lang="az-Latn-AZ" sz="1400" dirty="0" smtClean="0"/>
              <a:t>.</a:t>
            </a:r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572428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Alirocumab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əldə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edilmiş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LDL-C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–nin səviyyəsinə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əlavə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təsiri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29552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Alirocumab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zamanı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işemik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tezliyi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altında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xəstələrin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kateqoriyasına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görə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4295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58180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ərzində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alirocumab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riskli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xəstələrdə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qeyri fatal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CV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ölümün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ümumi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sayı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86676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ox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riskli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xəstələrdə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LDL-C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səviyyəsindən asılı olaraq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alirocumab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nəticəsində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azal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ması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Nəticə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43932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az-Latn-AZ" sz="1600" dirty="0" smtClean="0"/>
          </a:p>
          <a:p>
            <a:pPr algn="ctr"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Aliro</a:t>
            </a:r>
            <a:r>
              <a:rPr lang="az-Latn-A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umab</a:t>
            </a:r>
            <a:endParaRPr lang="az-Latn-A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Aliro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umab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qeyd olunan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kateqoriya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larının hər  ikisində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ÇYR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təbəqə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qrupunda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nisbi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tədricən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statistik fərqlənərək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azalması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əlaqələndirildi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Alir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umab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qəbul edənlərdə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mütləq</a:t>
            </a:r>
            <a:r>
              <a:rPr lang="az-Latn-A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CVR-in statistik fərqlənməyərək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azalma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sı ÇYR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qrupunda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YR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qrupu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müqayisədə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(müvafiq olaraq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0.8 %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 = 0,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095)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bir neçə ÜDH-nin olduğu yarımqrupda tək böyük və bir neçə YR-i olan yarımqrupla müqayisədə daha çox olmuşdur 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(müvafiq olaraq 2,4%  və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1,8%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 = 0,661).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Xülasə:</a:t>
            </a:r>
          </a:p>
          <a:p>
            <a:pPr algn="ctr">
              <a:buNone/>
            </a:pP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ÇYR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zamanlarda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sindrom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keçirən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dislipidemiyası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işemik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xəstələr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alirokumab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müalicəsindən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böyük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fayda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əldə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bilərlər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/>
              <a:t>      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YR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yüksək risk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ÇYR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çox yuksək risk.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sindrom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ptimal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fonunda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CV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gözlənilən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azaldılması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tədqiqatın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dizaynı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SMART risk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şkalası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olunur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KKS-dan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281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daxil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edilmişdir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CV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dəyərləndirilmişdir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sonrakı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qeyri fatal Mİ</a:t>
            </a:r>
          </a:p>
          <a:p>
            <a:pPr>
              <a:buNone/>
            </a:pP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       qeyri fatal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insult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ürək-damar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ölümü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Sistolik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təzyiqi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LDL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xolesterol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siqaret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bədən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kütləsi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indeksinin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tənzimlənməsi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tövsiyələrə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uyğun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olaraq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dəyişdirilə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bilən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faktorlarının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optimal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idarə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edilməsi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əldə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edilə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bilən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paylanması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azaldılması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qiymətləndirilmişdir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az-Latn-AZ" sz="1400" dirty="0" smtClean="0"/>
          </a:p>
          <a:p>
            <a:endParaRPr lang="az-Latn-AZ" sz="1400" dirty="0" smtClean="0"/>
          </a:p>
          <a:p>
            <a:endParaRPr lang="az-Latn-AZ" sz="1400" dirty="0" smtClean="0"/>
          </a:p>
          <a:p>
            <a:endParaRPr lang="az-Latn-AZ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az-Latn-AZ" sz="1400" dirty="0" smtClean="0">
                <a:solidFill>
                  <a:schemeClr val="tx1"/>
                </a:solidFill>
              </a:rPr>
              <a:t>      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az-Latn-A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 Manifestations of Arterial Disease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r>
              <a:rPr lang="en-US" sz="1000" dirty="0" err="1" smtClean="0">
                <a:hlinkClick r:id="rId3"/>
              </a:rPr>
              <a:t>Stefanos</a:t>
            </a:r>
            <a:r>
              <a:rPr lang="en-US" sz="1000" dirty="0" smtClean="0">
                <a:hlinkClick r:id="rId3"/>
              </a:rPr>
              <a:t> </a:t>
            </a:r>
            <a:r>
              <a:rPr lang="en-US" sz="1000" dirty="0" err="1" smtClean="0">
                <a:hlinkClick r:id="rId3"/>
              </a:rPr>
              <a:t>Zafeiropoulos</a:t>
            </a:r>
            <a:r>
              <a:rPr lang="en-US" sz="1000" dirty="0" smtClean="0"/>
              <a:t> et al. Risk for Recurrent Cardiovascular Events and Expected Risk Reduction With Optimal Treatment 1 Year After an Acute Coronary Syndrome,</a:t>
            </a:r>
            <a:r>
              <a:rPr lang="ru-RU" sz="1000" dirty="0" smtClean="0"/>
              <a:t> </a:t>
            </a:r>
            <a:r>
              <a:rPr lang="en-US" sz="1000" dirty="0" smtClean="0"/>
              <a:t>Am.J.Cardiol.,2020 Oct 15;133:7-14.  </a:t>
            </a:r>
            <a:r>
              <a:rPr lang="en-US" sz="1000" dirty="0" err="1" smtClean="0"/>
              <a:t>doi</a:t>
            </a:r>
            <a:r>
              <a:rPr lang="en-US" sz="1000" dirty="0" smtClean="0"/>
              <a:t>: 10.1016/j.amjcard.2020.07.046. </a:t>
            </a:r>
            <a:r>
              <a:rPr lang="en-US" sz="1000" dirty="0" err="1" smtClean="0"/>
              <a:t>Epub</a:t>
            </a:r>
            <a:r>
              <a:rPr lang="en-US" sz="1000" dirty="0" smtClean="0"/>
              <a:t> 2020 Jul 28.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714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sindromdan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ptimal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fonunda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CV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gözlənilən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azaldılması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tədqiqatın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nəticələri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az-Latn-AZ" sz="1700" dirty="0" smtClean="0"/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Orta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SMART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balı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- 16,1%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yaşlı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xəstələrdə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- 28,6%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şəkərli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diabet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- 23,8%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multivaskulyar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xəstəliklər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- 29,4%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xroniki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böyrək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xəstəliyi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- 53,8%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dəyişdirilə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bilən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faktorları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təlimatlarda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tövsiyə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hədəflərə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cavab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verərsə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, median SMART risk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balı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9,6%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olacaqdır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Xəstələrin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dörddə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birində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risk optimal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idarə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edilməsi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belə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&gt;20%-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qalmışdır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qalıq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həll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olunmamış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açıq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şəkildə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göstərir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KK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xəstələr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xüsusilə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xəstəxanadan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çıxdıqdan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qısa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müddət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CV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yüksək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altında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qalırlar</a:t>
            </a:r>
            <a:r>
              <a:rPr lang="az-Latn-AZ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400" dirty="0" smtClean="0">
              <a:hlinkClick r:id="rId2"/>
            </a:endParaRPr>
          </a:p>
          <a:p>
            <a:r>
              <a:rPr lang="en-US" sz="1400" dirty="0" err="1" smtClean="0">
                <a:hlinkClick r:id="rId2"/>
              </a:rPr>
              <a:t>Stefanos</a:t>
            </a:r>
            <a:r>
              <a:rPr lang="en-US" sz="1400" dirty="0" smtClean="0">
                <a:hlinkClick r:id="rId2"/>
              </a:rPr>
              <a:t> </a:t>
            </a:r>
            <a:r>
              <a:rPr lang="en-US" sz="1400" dirty="0" err="1" smtClean="0">
                <a:hlinkClick r:id="rId2"/>
              </a:rPr>
              <a:t>Zafeiropoulos</a:t>
            </a:r>
            <a:r>
              <a:rPr lang="en-US" sz="1400" dirty="0" smtClean="0"/>
              <a:t> et al. Risk for Recurrent Cardiovascular Events and Expected Risk Reduction With Optimal Treatment 1 Year After an Acute Coronary Syndrome,</a:t>
            </a:r>
            <a:r>
              <a:rPr lang="ru-RU" sz="1400" dirty="0" smtClean="0"/>
              <a:t> </a:t>
            </a:r>
            <a:r>
              <a:rPr lang="en-US" sz="1400" dirty="0" smtClean="0"/>
              <a:t>Am.J.Cardiol.,2020 Oct 15;133:7-14.  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10.1016/j.amjcard.2020.07.046. </a:t>
            </a:r>
            <a:r>
              <a:rPr lang="en-US" sz="1400" dirty="0" err="1" smtClean="0"/>
              <a:t>Epub</a:t>
            </a:r>
            <a:r>
              <a:rPr lang="en-US" sz="1400" dirty="0" smtClean="0"/>
              <a:t> 2020 Jul 28.</a:t>
            </a:r>
            <a:endParaRPr lang="ru-RU" sz="1400" dirty="0" smtClean="0"/>
          </a:p>
          <a:p>
            <a:endParaRPr lang="en-US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857224" y="1071546"/>
            <a:ext cx="7358114" cy="4714908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 cstate="print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Lotte Kaasenbrood. Circulation. Distribution of Estimated 10-Year Risk of Recurrent Vascular Events and Residual Risk in a Secondary Prevention Population, Volume: 134, Issue: 19, Pages: 1419-1429, DOI: (10.1161/CIRCULATIONAHA.116.021314)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2016 American Heart Association, Inc.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3581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Simptomatik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xəstəliyi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6904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xəstədə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təxmin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edilən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risk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paylanması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2"/>
            <a:ext cx="8713817" cy="6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Simptomatik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xəstəliyi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6904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xəstədə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təxmin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edilən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risk</a:t>
            </a:r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paylanması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az-Latn-AZ" sz="1600" dirty="0" smtClean="0"/>
          </a:p>
          <a:p>
            <a:endParaRPr lang="az-Latn-AZ" sz="1600" dirty="0" smtClean="0"/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SMART risk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şkalası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olunu</a:t>
            </a: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6904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xəstəlikləri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 xəstələr daxil olunub</a:t>
            </a: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Nəzarət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müddəti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nöqtələr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infarktı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       insult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hadisələrindən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ölüm</a:t>
            </a: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az-Latn-AZ" sz="6400" b="1" dirty="0" smtClean="0">
                <a:latin typeface="Times New Roman" pitchFamily="18" charset="0"/>
                <a:cs typeface="Times New Roman" pitchFamily="18" charset="0"/>
              </a:rPr>
              <a:t>Nəticələr:</a:t>
            </a:r>
          </a:p>
          <a:p>
            <a:pPr>
              <a:buNone/>
            </a:pP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təkrarlayan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hadisəsi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17%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təşkil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edir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xəstələrin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18%-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&lt;10%,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xəstələrin</a:t>
            </a:r>
            <a:r>
              <a:rPr lang="az-Latn-AZ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22%-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&gt;30%). </a:t>
            </a:r>
            <a:endParaRPr lang="az-Latn-AZ" sz="6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faktorunun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idarə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edilməsi</a:t>
            </a:r>
            <a:r>
              <a:rPr lang="az-Latn-AZ" sz="6400" dirty="0" smtClean="0">
                <a:latin typeface="Times New Roman" pitchFamily="18" charset="0"/>
                <a:cs typeface="Times New Roman" pitchFamily="18" charset="0"/>
              </a:rPr>
              <a:t> rəhbərliklərdə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tövsiyə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hədəflərə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cavab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versəydi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illik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qalıq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xəstələrin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47%-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&lt;10%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9%-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&gt;30%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olardı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az-Latn-AZ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Optimal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belə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damar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xəstəliyi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xəstələr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ərzində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&gt;20%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hətta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&gt;30% risk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altında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latin typeface="Times New Roman" pitchFamily="18" charset="0"/>
                <a:cs typeface="Times New Roman" pitchFamily="18" charset="0"/>
              </a:rPr>
              <a:t>qalacaq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qarşılanmayan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tibbi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ehtiyacı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aydın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şəkildə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edir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sz="4800" u="sng" dirty="0" smtClean="0">
              <a:solidFill>
                <a:schemeClr val="tx2"/>
              </a:solidFill>
              <a:hlinkClick r:id="rId2"/>
            </a:endParaRPr>
          </a:p>
          <a:p>
            <a:endParaRPr lang="ru-RU" sz="2500" u="sng" dirty="0" smtClean="0">
              <a:solidFill>
                <a:schemeClr val="tx2"/>
              </a:solidFill>
              <a:hlinkClick r:id="rId2"/>
            </a:endParaRPr>
          </a:p>
          <a:p>
            <a:endParaRPr lang="ru-RU" sz="2500" u="sng" dirty="0" smtClean="0">
              <a:solidFill>
                <a:schemeClr val="tx2"/>
              </a:solidFill>
              <a:hlinkClick r:id="rId2"/>
            </a:endParaRPr>
          </a:p>
          <a:p>
            <a:pPr>
              <a:buNone/>
            </a:pPr>
            <a:r>
              <a:rPr lang="en-US" sz="4000" b="1" dirty="0" smtClean="0"/>
              <a:t>          </a:t>
            </a:r>
          </a:p>
          <a:p>
            <a:pPr>
              <a:buNone/>
            </a:pPr>
            <a:r>
              <a:rPr lang="en-US" sz="4000" b="1" dirty="0" smtClean="0"/>
              <a:t>        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</a:t>
            </a:r>
            <a:r>
              <a:rPr lang="en-US" sz="4000" b="1" dirty="0" smtClean="0"/>
              <a:t>    </a:t>
            </a:r>
            <a:r>
              <a:rPr lang="en-US" sz="4000" b="1" dirty="0" err="1" smtClean="0"/>
              <a:t>Lotte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Kaasenbrood</a:t>
            </a:r>
            <a:r>
              <a:rPr lang="en-US" sz="4000" b="1" dirty="0" smtClean="0"/>
              <a:t>  et al. Distribution of Estimated 10-Year Risk of Recurrent Vascular Events and Residual Risk in a Secondary Prevention Population  </a:t>
            </a:r>
            <a:r>
              <a:rPr lang="en-US" sz="4000" dirty="0" smtClean="0"/>
              <a:t>Circulation. 2016;134:1419–1429 </a:t>
            </a:r>
            <a:r>
              <a:rPr lang="en-US" sz="4000" dirty="0" smtClean="0">
                <a:hlinkClick r:id="rId3"/>
              </a:rPr>
              <a:t>https://doi.org/10.1161/CIRCULATIONAHA.116.021314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286544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Fiziki aktivlik və məşqlər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smtClean="0"/>
              <a:t/>
            </a:r>
            <a:br>
              <a:rPr lang="en-US" sz="1600" b="1" smtClean="0"/>
            </a:b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437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FFIR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tədqiqatının quruluşu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Sodium Fluorid (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vasitəsi ilə tac damarların ateros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rlerotik düyünlərinin ümumi aktivliyinin qiymətləndirilməsi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Bu tədqiqatda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gün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 əvvəl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 keçirmiş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damarlı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arteriya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xəstəliyi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ndən əziyyət cəkən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öncə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ürək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revaskulyarizasiyası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 keçirən,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yaş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-dən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yuxarı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 olan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704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az-Latn-AZ" sz="1800" dirty="0" smtClean="0">
                <a:latin typeface="Times New Roman" pitchFamily="18" charset="0"/>
                <a:cs typeface="Times New Roman" pitchFamily="18" charset="0"/>
              </a:rPr>
              <a:t> iştirak edib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Son nöqtələr:</a:t>
            </a: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Ürək ölümü</a:t>
            </a: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Qeyri fatal miokard infarktı</a:t>
            </a:r>
          </a:p>
          <a:p>
            <a:pPr>
              <a:buNone/>
            </a:pP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     Ürəyin planlaşdırılmayan revaskulyarizasiyası (tədqiqat zamanı əlavə edilib)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Qeyri invaziv yanaşma:</a:t>
            </a:r>
          </a:p>
          <a:p>
            <a:r>
              <a:rPr lang="en-US" sz="1700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F-sodium fluoride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ilə PET və koronar kompyuter tomoqrafik anqioqrafiya (KKTA)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Koronar mikrokalsifikasiyanın aşağı aktivliyi (KMA) = 0</a:t>
            </a: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Koronar mikrokalsifikasiyanın yüksək aktivlik KMA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&gt;0.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89% -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çoxdamarlı koronar xəstəliyi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7% —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sol ana damar xəstəliyi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4% —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bir damar xəstəliyi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KMA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olan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283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KMA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olan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421 </a:t>
            </a:r>
            <a:r>
              <a:rPr lang="az-Latn-AZ" sz="1700" dirty="0" smtClean="0">
                <a:latin typeface="Times New Roman" pitchFamily="18" charset="0"/>
                <a:cs typeface="Times New Roman" pitchFamily="18" charset="0"/>
              </a:rPr>
              <a:t>xəstə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infarktı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stenokardiyası olan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xəstələrdə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18F-NaF-nin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lokal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qəbulu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15304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18F-NaF 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vasitəsi ilə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angioqrafiyasının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3D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təsvirindən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edərək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mikrokalsifikasiya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aktivliyinin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təyini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sz="1800" dirty="0" smtClean="0"/>
              <a:t/>
            </a:r>
            <a:br>
              <a:rPr lang="az-Latn-AZ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715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FFIR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tədqiqatına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dair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nəticə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lər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Son nöqtələrin rastgəlmə tezliyi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KMA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18%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KMA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&gt;0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21%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terosklerotik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düyünlərin yüksək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aktivliyi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ilkin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nöqtələrlə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zəif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əlaqələndirilmişdir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əsasən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ürəyin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planlaşdırılmamış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revaskulyarizasiyası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əlaqənin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olmaması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bağlıdır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stenozun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ağırlığına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GRACE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score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balına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uyğunlaşdırılmış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ikincili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təhlillər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göstərdi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aterosklerotik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düyünün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aktivliyinin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artması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həm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səbəblərdən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ölüm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halları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həm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ürək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ölümü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qeyri fatal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MI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kimi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ilkin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nöqtə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lər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əlaqələndirilir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aterosklerotik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düyünlərin aktivliyi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aterotrombotik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hadisələri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proqnozlaşdıra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bilər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KMA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-nin dəyərləndirilməsi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olaraq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spontan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aterotrombotik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qarşısını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almaq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intensiv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lipid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azaldıcı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iltihab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əleyhinə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qabaqcıl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müalicələ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rdə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rəhbərlik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kimi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istifadə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oluna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bilər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koronar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sindromdan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ərzində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təkrarlanan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CV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ölüm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hadisələrin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tezliyi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faktorları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tədqiqatı</a:t>
            </a:r>
            <a:r>
              <a:rPr lang="az-Latn-AZ" sz="1800" b="1" dirty="0" smtClean="0">
                <a:latin typeface="Times New Roman" pitchFamily="18" charset="0"/>
                <a:cs typeface="Times New Roman" pitchFamily="18" charset="0"/>
              </a:rPr>
              <a:t>n quruluşu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az-Latn-AZ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239234 ACS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olan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lər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daxildir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kişilər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57,2%</a:t>
            </a: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orta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yaş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69,2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Tədqiqatın muddəti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2005-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dən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2018-ci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ilə kimi davam edib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Hə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xəstə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izləmə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müddəti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-5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olub</a:t>
            </a:r>
          </a:p>
          <a:p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Yarım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qruplar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KKS-nun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indeksinə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əsasən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yaradılmışdır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infarktı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qeyri-sabit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angina 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revaskulyarizasiya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vəziyyəti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TIMI risk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şkalası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(TRS)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üzrə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nöqtələr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 qeyri fatal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infarktı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 qeyri fatal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işemik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insult</a:t>
            </a: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ürək-damar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ölümü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az-Latn-AZ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az-Latn-AZ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        </a:t>
            </a:r>
          </a:p>
          <a:p>
            <a:pPr>
              <a:buNone/>
            </a:pPr>
            <a:endParaRPr lang="ru-RU" sz="1000" spc="-1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ru-RU" sz="1000" spc="-1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          </a:t>
            </a:r>
          </a:p>
          <a:p>
            <a:pPr>
              <a:buNone/>
            </a:pP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        </a:t>
            </a:r>
          </a:p>
          <a:p>
            <a:pPr>
              <a:buNone/>
            </a:pP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           </a:t>
            </a:r>
            <a:r>
              <a:rPr lang="en-US" sz="1000" spc="-1" dirty="0" smtClean="0">
                <a:solidFill>
                  <a:srgbClr val="000000"/>
                </a:solidFill>
                <a:latin typeface="Arial"/>
              </a:rPr>
              <a:t>Dylan L. Steen. Journal of the American Heart Association. Event Rates and Risk Factors for Recurrent Cardiovascular Events and Mortality in a Contemporary Post Acute Coronary Syndrome Population Representing 239 234 Patients During 2005 to 2018 in the United States, Volume: 11, Issue: 9, DOI: (10.1161/JAHA.121.022198)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 cstate="print"/>
          <a:stretch/>
        </p:blipFill>
        <p:spPr>
          <a:xfrm>
            <a:off x="1357290" y="571480"/>
            <a:ext cx="6357982" cy="464347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 cstate="print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Dylan L. Steen. Journal of the American Heart Association. Event Rates and Risk Factors for Recurrent Cardiovascular Events and Mortality in a Contemporary Post Acute Coronary Syndrome Population Representing 239 234 Patients During 2005 to 2018 in the United States, Volume: 11, Issue: 9, DOI: (10.1161/JAHA.121.022198)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Copyright © 2022 The Authors. Published on behalf of the American Heart Association, Inc., by Wiley Blackwell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 cstate="print"/>
          <a:stretch/>
        </p:blipFill>
        <p:spPr>
          <a:xfrm>
            <a:off x="928662" y="1000108"/>
            <a:ext cx="7215238" cy="4572032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 cstate="print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Dylan L. Steen. Journal of the American Heart Association. Event Rates and Risk Factors for Recurrent Cardiovascular Events and Mortality in a Contemporary Post Acute Coronary Syndrome Population Representing 239 234 Patients During 2005 to 2018 in the United States, Volume: 11, Issue: 9, DOI: (10.1161/JAHA.121.022198)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Copyright © 2022 The Authors. Published on behalf of the American Heart Association, Inc., by Wiley Blackwell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14290"/>
            <a:ext cx="7286708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İkincili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profilaktika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zamanı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TIMI risk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şkalasının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kateqoriyaları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üzrə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əsas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fərdi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nöqtələrin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baş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vermə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tezliyi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1908</Words>
  <Application>Microsoft Office PowerPoint</Application>
  <PresentationFormat>Экран (4:3)</PresentationFormat>
  <Paragraphs>212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PRE18FFIR  tədqiqatının quruluşu (4 il).</vt:lpstr>
      <vt:lpstr>Miokard infarktı və stabil stenokardiyası olan xəstələrdə 18F-NaF-nin lokal qəbulu.</vt:lpstr>
      <vt:lpstr> 18F-NaF vasitəsi ilə koronar KT angioqrafiyasının 3D təsvirindən istifadə edərək koronar mikrokalsifikasiya aktivliyinin təyini. </vt:lpstr>
      <vt:lpstr>PRE18FFIR  tədqiqatına dair nəticələr.</vt:lpstr>
      <vt:lpstr> Kəskin koronar sindromdan sonra 5 il ərzində təkrarlanan CV və ölüm hadisələrinin tezliyi və risk faktorları (tədqiqatın quruluşu).  </vt:lpstr>
      <vt:lpstr>Слайд 8</vt:lpstr>
      <vt:lpstr>Слайд 9</vt:lpstr>
      <vt:lpstr>Kəskin koronar sindromdan sonra 5 il ərzində təkrarlanan CV və ölüm hadisələrinin tezliyi və risk faktorları(tədqiqatın nəticələri).</vt:lpstr>
      <vt:lpstr> Xolesterinin idarə edilməsi və onun kəskin koronar sindromlardan sonra alirokumab müalicəsi ilə əlaqəsi üzrə yeni ACC/AHA təlimatlarından istifadə edərək riskin təsnifatı (2.8 il). </vt:lpstr>
      <vt:lpstr>Alirocumabla müalicənin əldə edilmiş LDL-C –nin səviyyəsinə  əlavə təsiri.</vt:lpstr>
      <vt:lpstr>Alirocumab ilə müalicə zamanı təkrarlanan işemik hadisələrin tezliyi yüksək və çox yüksək risk altında olan xəstələrin kateqoriyasına görə.</vt:lpstr>
      <vt:lpstr>4 il ərzində alirocumab ilə müalicə olunan çox yüksək riskli xəstələrdə  qeyri fatal  CV hadisələrin və ölümün ümumi sayı.</vt:lpstr>
      <vt:lpstr>Çox yüksək və yüksək riskli xəstələrdə LDL-C  səviyyəsindən asılı olaraq alirocumabla müalicə nəticəsində riskin azalması.</vt:lpstr>
      <vt:lpstr>Nəticə</vt:lpstr>
      <vt:lpstr>Kəskin koronar sindromdan 1 il sonra optimal müalicə fonunda təkrarlanan CV hadisələrin riski və gözlənilən riskin azaldılması (tədqiqatın dizaynı).  </vt:lpstr>
      <vt:lpstr>Kəskin koronar sindromdan 1 il sonra optimal müalicə fonunda təkrarlanan CV hadisələrin riski və gözlənilən riskin azaldılması (tədqiqatın nəticələri).</vt:lpstr>
      <vt:lpstr>Слайд 19</vt:lpstr>
      <vt:lpstr> Simptomatik damar xəstəliyi olan 6904 xəstədə təkrarlanan damar hadisələri üçün təxmin edilən 10 illik riskin paylanması.   </vt:lpstr>
      <vt:lpstr>Fiziki aktivlik və məşqlər.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Elman</dc:creator>
  <cp:lastModifiedBy>Elman</cp:lastModifiedBy>
  <cp:revision>185</cp:revision>
  <dcterms:created xsi:type="dcterms:W3CDTF">2022-11-04T15:57:42Z</dcterms:created>
  <dcterms:modified xsi:type="dcterms:W3CDTF">2022-12-09T17:13:46Z</dcterms:modified>
</cp:coreProperties>
</file>